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8" r:id="rId2"/>
    <p:sldId id="256" r:id="rId3"/>
    <p:sldId id="257" r:id="rId4"/>
    <p:sldId id="26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>
                <a:solidFill>
                  <a:schemeClr val="accent4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>
                <a:solidFill>
                  <a:schemeClr val="tx2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>
                <a:solidFill>
                  <a:schemeClr val="tx2">
                    <a:lumMod val="75000"/>
                  </a:schemeClr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1CE9C37-0D19-4737-AA89-8B965CFD8D34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6198DC2-2570-4515-A1CC-30F95CBBA4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solidFill>
            <a:schemeClr val="tx2">
              <a:lumMod val="75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Accounting </a:t>
            </a:r>
            <a:br>
              <a:rPr lang="en-US" dirty="0" smtClean="0"/>
            </a:br>
            <a:r>
              <a:rPr lang="en-US" dirty="0" smtClean="0"/>
              <a:t>Terminology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Intro to Business and Technology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EZ Davis, Instructor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467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8800"/>
          </a:xfrm>
        </p:spPr>
        <p:txBody>
          <a:bodyPr/>
          <a:lstStyle/>
          <a:p>
            <a:r>
              <a:rPr lang="en-US" sz="4400" dirty="0"/>
              <a:t>Balance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Sheet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2743200"/>
            <a:ext cx="6096000" cy="36576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3500" dirty="0" smtClean="0"/>
              <a:t>A </a:t>
            </a:r>
            <a:r>
              <a:rPr lang="en-US" sz="3500" dirty="0" smtClean="0"/>
              <a:t>summary of the Assets, Liabilities, and Owner’s equity</a:t>
            </a:r>
          </a:p>
          <a:p>
            <a:pPr marL="171450" indent="-171450" algn="l">
              <a:buFont typeface="Arial" pitchFamily="34" charset="0"/>
              <a:buChar char="•"/>
            </a:pPr>
            <a:endParaRPr lang="en-US" sz="1200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3500" dirty="0" smtClean="0"/>
              <a:t>Issued </a:t>
            </a:r>
            <a:r>
              <a:rPr lang="en-US" sz="3500" dirty="0" smtClean="0"/>
              <a:t>as of a point in time (</a:t>
            </a:r>
            <a:r>
              <a:rPr lang="en-US" sz="3500" dirty="0" err="1" smtClean="0"/>
              <a:t>ie</a:t>
            </a:r>
            <a:r>
              <a:rPr lang="en-US" sz="3500" dirty="0" smtClean="0"/>
              <a:t>. December 31, 2013)</a:t>
            </a:r>
          </a:p>
          <a:p>
            <a:pPr algn="l"/>
            <a:endParaRPr lang="en-US" sz="3500" dirty="0"/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08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228600"/>
            <a:ext cx="6096000" cy="6248400"/>
          </a:xfrm>
        </p:spPr>
        <p:txBody>
          <a:bodyPr>
            <a:normAutofit/>
          </a:bodyPr>
          <a:lstStyle/>
          <a:p>
            <a:r>
              <a:rPr lang="en-US" dirty="0" smtClean="0"/>
              <a:t>ZZZZ Best 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Income Statement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For The Year Ended December 31, 2013</a:t>
            </a:r>
            <a:endParaRPr lang="en-US" dirty="0"/>
          </a:p>
          <a:p>
            <a:pPr algn="l"/>
            <a:r>
              <a:rPr lang="en-US" sz="2000" dirty="0" smtClean="0"/>
              <a:t>Revenues</a:t>
            </a:r>
            <a:r>
              <a:rPr lang="en-US" sz="2000" dirty="0" smtClean="0"/>
              <a:t>: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Cleaning Fees		$1,500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Interest Income		</a:t>
            </a:r>
            <a:r>
              <a:rPr lang="en-US" sz="2000" u="sng" dirty="0" smtClean="0"/>
              <a:t>$     25</a:t>
            </a:r>
          </a:p>
          <a:p>
            <a:pPr algn="l"/>
            <a:r>
              <a:rPr lang="en-US" sz="2000" dirty="0" smtClean="0"/>
              <a:t>Total Revenues				$1,525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 smtClean="0"/>
              <a:t>Expenses: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Wages Expense		$  340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Supplies Expense	</a:t>
            </a:r>
            <a:r>
              <a:rPr lang="en-US" sz="2000" u="sng" dirty="0" smtClean="0"/>
              <a:t>$  125</a:t>
            </a:r>
          </a:p>
          <a:p>
            <a:pPr algn="l"/>
            <a:r>
              <a:rPr lang="en-US" sz="2000" dirty="0" smtClean="0"/>
              <a:t>Total Expenses				</a:t>
            </a:r>
            <a:r>
              <a:rPr lang="en-US" sz="2000" u="sng" dirty="0" smtClean="0"/>
              <a:t>$  465</a:t>
            </a:r>
          </a:p>
          <a:p>
            <a:pPr algn="l"/>
            <a:r>
              <a:rPr lang="en-US" sz="2000" dirty="0" smtClean="0"/>
              <a:t>Net Income				$1.060		</a:t>
            </a:r>
            <a:r>
              <a:rPr lang="en-US" sz="2000" dirty="0" smtClean="0">
                <a:solidFill>
                  <a:srgbClr val="FFFF00"/>
                </a:solidFill>
              </a:rPr>
              <a:t>Net Income is </a:t>
            </a:r>
            <a:r>
              <a:rPr lang="en-US" sz="2000" dirty="0" smtClean="0">
                <a:solidFill>
                  <a:srgbClr val="FFFF00"/>
                </a:solidFill>
              </a:rPr>
              <a:t>needed </a:t>
            </a:r>
            <a:r>
              <a:rPr lang="en-US" sz="2000" dirty="0" smtClean="0">
                <a:solidFill>
                  <a:srgbClr val="FFFF00"/>
                </a:solidFill>
              </a:rPr>
              <a:t>on the </a:t>
            </a:r>
            <a:r>
              <a:rPr lang="en-US" sz="2000" dirty="0" smtClean="0">
                <a:solidFill>
                  <a:srgbClr val="FFFF00"/>
                </a:solidFill>
              </a:rPr>
              <a:t>Statement </a:t>
            </a:r>
            <a:r>
              <a:rPr lang="en-US" sz="2000" dirty="0" smtClean="0">
                <a:solidFill>
                  <a:srgbClr val="FFFF00"/>
                </a:solidFill>
              </a:rPr>
              <a:t>of Owner’s Equity</a:t>
            </a:r>
          </a:p>
          <a:p>
            <a:pPr algn="l"/>
            <a:endParaRPr lang="en-US" sz="20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858000" y="4800600"/>
            <a:ext cx="489204" cy="179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08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228600"/>
            <a:ext cx="6172200" cy="6248400"/>
          </a:xfrm>
        </p:spPr>
        <p:txBody>
          <a:bodyPr>
            <a:normAutofit/>
          </a:bodyPr>
          <a:lstStyle/>
          <a:p>
            <a:r>
              <a:rPr lang="en-US" dirty="0" smtClean="0"/>
              <a:t>ZZZZ Best 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Statement of Owner’s Equity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For The Year Ended December 31, 2013</a:t>
            </a:r>
            <a:endParaRPr lang="en-US" dirty="0"/>
          </a:p>
          <a:p>
            <a:pPr algn="l"/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000" dirty="0" smtClean="0"/>
              <a:t>Owner’s Equity, January 1, 2013 	$ 1,180</a:t>
            </a:r>
          </a:p>
          <a:p>
            <a:pPr algn="l"/>
            <a:r>
              <a:rPr lang="en-US" sz="2000" dirty="0" smtClean="0"/>
              <a:t>Add: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Investments by Owner		$    150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>
                <a:solidFill>
                  <a:srgbClr val="FFFF00"/>
                </a:solidFill>
              </a:rPr>
              <a:t>Net Income</a:t>
            </a:r>
            <a:r>
              <a:rPr lang="en-US" sz="2000" dirty="0"/>
              <a:t>	</a:t>
            </a:r>
            <a:r>
              <a:rPr lang="en-US" sz="2000" dirty="0" smtClean="0"/>
              <a:t>		</a:t>
            </a:r>
            <a:r>
              <a:rPr lang="en-US" sz="2000" dirty="0" smtClean="0">
                <a:solidFill>
                  <a:srgbClr val="FFFF00"/>
                </a:solidFill>
              </a:rPr>
              <a:t>$ 1,060  	</a:t>
            </a:r>
            <a:r>
              <a:rPr lang="en-US" sz="2000" dirty="0" smtClean="0">
                <a:solidFill>
                  <a:srgbClr val="FFFF00"/>
                </a:solidFill>
              </a:rPr>
              <a:t>From </a:t>
            </a:r>
            <a:r>
              <a:rPr lang="en-US" sz="2000" dirty="0" smtClean="0">
                <a:solidFill>
                  <a:srgbClr val="FFFF00"/>
                </a:solidFill>
              </a:rPr>
              <a:t>Income </a:t>
            </a:r>
            <a:r>
              <a:rPr lang="en-US" sz="2000" dirty="0" smtClean="0">
                <a:solidFill>
                  <a:srgbClr val="FFFF00"/>
                </a:solidFill>
              </a:rPr>
              <a:t>Statement</a:t>
            </a:r>
            <a:endParaRPr lang="en-US" sz="2000" dirty="0" smtClean="0">
              <a:solidFill>
                <a:srgbClr val="FFFF00"/>
              </a:solidFill>
            </a:endParaRPr>
          </a:p>
          <a:p>
            <a:pPr algn="l"/>
            <a:r>
              <a:rPr lang="en-US" sz="2000" dirty="0" smtClean="0"/>
              <a:t>Subtract: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Withdrawals by Owner		</a:t>
            </a:r>
            <a:r>
              <a:rPr lang="en-US" sz="2000" u="sng" dirty="0" smtClean="0"/>
              <a:t>$   750</a:t>
            </a:r>
            <a:endParaRPr lang="en-US" sz="2000" u="sng" dirty="0"/>
          </a:p>
          <a:p>
            <a:pPr algn="l"/>
            <a:endParaRPr lang="en-US" sz="2000" dirty="0" smtClean="0"/>
          </a:p>
          <a:p>
            <a:pPr algn="l"/>
            <a:r>
              <a:rPr lang="en-US" sz="2000" dirty="0" smtClean="0"/>
              <a:t>Owner’s Equity, December 31, 2013	$ 1,640	         </a:t>
            </a:r>
            <a:r>
              <a:rPr lang="en-US" sz="2000" dirty="0" smtClean="0">
                <a:solidFill>
                  <a:srgbClr val="FFFF00"/>
                </a:solidFill>
              </a:rPr>
              <a:t>Ending Owner’s </a:t>
            </a:r>
            <a:r>
              <a:rPr lang="en-US" sz="2000" dirty="0" smtClean="0">
                <a:solidFill>
                  <a:srgbClr val="FFFF00"/>
                </a:solidFill>
              </a:rPr>
              <a:t>Equity </a:t>
            </a:r>
            <a:r>
              <a:rPr lang="en-US" sz="2000" dirty="0" smtClean="0">
                <a:solidFill>
                  <a:srgbClr val="FFFF00"/>
                </a:solidFill>
              </a:rPr>
              <a:t>is </a:t>
            </a:r>
            <a:r>
              <a:rPr lang="en-US" sz="2000" dirty="0" smtClean="0">
                <a:solidFill>
                  <a:srgbClr val="FFFF00"/>
                </a:solidFill>
              </a:rPr>
              <a:t>needed on </a:t>
            </a:r>
            <a:r>
              <a:rPr lang="en-US" sz="2000" dirty="0" smtClean="0">
                <a:solidFill>
                  <a:srgbClr val="FFFF00"/>
                </a:solidFill>
              </a:rPr>
              <a:t>the Balance Sheet</a:t>
            </a:r>
          </a:p>
          <a:p>
            <a:pPr algn="l"/>
            <a:endParaRPr lang="en-US" sz="20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858000" y="4767429"/>
            <a:ext cx="489204" cy="179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Left Arrow 1"/>
          <p:cNvSpPr/>
          <p:nvPr/>
        </p:nvSpPr>
        <p:spPr>
          <a:xfrm>
            <a:off x="8382000" y="2867407"/>
            <a:ext cx="591421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8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228600"/>
            <a:ext cx="6172200" cy="62484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ZZZZ Best </a:t>
            </a:r>
          </a:p>
          <a:p>
            <a:pPr>
              <a:spcBef>
                <a:spcPts val="0"/>
              </a:spcBef>
            </a:pPr>
            <a:r>
              <a:rPr lang="en-US" sz="2400" b="1" dirty="0" smtClean="0"/>
              <a:t>Balance Sheet</a:t>
            </a:r>
          </a:p>
          <a:p>
            <a:pPr>
              <a:spcBef>
                <a:spcPts val="0"/>
              </a:spcBef>
            </a:pPr>
            <a:r>
              <a:rPr lang="en-US" sz="2400" b="1" dirty="0" smtClean="0"/>
              <a:t>December 31, 2013</a:t>
            </a:r>
            <a:endParaRPr lang="en-US" sz="2400" b="1" dirty="0"/>
          </a:p>
          <a:p>
            <a:pPr algn="l"/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000" dirty="0" smtClean="0"/>
              <a:t>Assets: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Cash				$    210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Vehicles			$ 3,900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Equipment			</a:t>
            </a:r>
            <a:r>
              <a:rPr lang="en-US" sz="2000" u="sng" dirty="0" smtClean="0"/>
              <a:t>$ 1,200</a:t>
            </a:r>
          </a:p>
          <a:p>
            <a:pPr algn="l"/>
            <a:r>
              <a:rPr lang="en-US" sz="2000" dirty="0" smtClean="0"/>
              <a:t>Total Assets				</a:t>
            </a:r>
            <a:r>
              <a:rPr lang="en-US" sz="2000" dirty="0" smtClean="0"/>
              <a:t>$ </a:t>
            </a:r>
            <a:r>
              <a:rPr lang="en-US" sz="2000" dirty="0" smtClean="0"/>
              <a:t>5,310</a:t>
            </a:r>
          </a:p>
          <a:p>
            <a:pPr algn="l"/>
            <a:endParaRPr lang="en-US" sz="2000" dirty="0" smtClean="0"/>
          </a:p>
          <a:p>
            <a:pPr algn="l"/>
            <a:r>
              <a:rPr lang="en-US" sz="2000" dirty="0" smtClean="0"/>
              <a:t>Liabilities:</a:t>
            </a:r>
          </a:p>
          <a:p>
            <a:pPr algn="l"/>
            <a:r>
              <a:rPr lang="en-US" sz="2000" dirty="0"/>
              <a:t>	</a:t>
            </a:r>
            <a:r>
              <a:rPr lang="en-US" sz="2000" dirty="0" smtClean="0"/>
              <a:t>Accounts Payable		</a:t>
            </a:r>
            <a:r>
              <a:rPr lang="en-US" sz="2000" u="sng" dirty="0" smtClean="0"/>
              <a:t>$ 3,670</a:t>
            </a:r>
          </a:p>
          <a:p>
            <a:pPr algn="l"/>
            <a:r>
              <a:rPr lang="en-US" sz="2000" dirty="0" smtClean="0"/>
              <a:t>Total Liabilities				</a:t>
            </a:r>
            <a:r>
              <a:rPr lang="en-US" sz="2000" dirty="0" smtClean="0"/>
              <a:t>$ </a:t>
            </a:r>
            <a:r>
              <a:rPr lang="en-US" sz="2000" dirty="0" smtClean="0"/>
              <a:t>3.670</a:t>
            </a:r>
            <a:r>
              <a:rPr lang="en-US" sz="2000" dirty="0"/>
              <a:t>	</a:t>
            </a:r>
            <a:endParaRPr lang="en-US" sz="2000" dirty="0" smtClean="0"/>
          </a:p>
          <a:p>
            <a:pPr algn="l"/>
            <a:r>
              <a:rPr lang="en-US" sz="2000" dirty="0" smtClean="0">
                <a:solidFill>
                  <a:srgbClr val="FFFF00"/>
                </a:solidFill>
              </a:rPr>
              <a:t> 		</a:t>
            </a:r>
            <a:r>
              <a:rPr lang="en-US" sz="2000" dirty="0"/>
              <a:t>	</a:t>
            </a:r>
            <a:endParaRPr lang="en-US" sz="2000" dirty="0" smtClean="0"/>
          </a:p>
          <a:p>
            <a:pPr algn="l"/>
            <a:r>
              <a:rPr lang="en-US" sz="2000" dirty="0" smtClean="0"/>
              <a:t>Owner’s Equity, December 31, </a:t>
            </a:r>
            <a:r>
              <a:rPr lang="en-US" sz="2000" dirty="0" smtClean="0"/>
              <a:t>2013</a:t>
            </a:r>
            <a:r>
              <a:rPr lang="en-US" sz="2000" dirty="0"/>
              <a:t>	</a:t>
            </a:r>
            <a:r>
              <a:rPr lang="en-US" sz="2000" u="sng" dirty="0" smtClean="0">
                <a:solidFill>
                  <a:srgbClr val="FFFF00"/>
                </a:solidFill>
              </a:rPr>
              <a:t>$ </a:t>
            </a:r>
            <a:r>
              <a:rPr lang="en-US" sz="2000" u="sng" dirty="0" smtClean="0">
                <a:solidFill>
                  <a:srgbClr val="FFFF00"/>
                </a:solidFill>
              </a:rPr>
              <a:t>1,640</a:t>
            </a:r>
            <a:r>
              <a:rPr lang="en-US" sz="2000" dirty="0" smtClean="0"/>
              <a:t>	             </a:t>
            </a:r>
            <a:r>
              <a:rPr lang="en-US" sz="2000" dirty="0" smtClean="0">
                <a:solidFill>
                  <a:srgbClr val="FFFF00"/>
                </a:solidFill>
              </a:rPr>
              <a:t>From 	</a:t>
            </a:r>
            <a:r>
              <a:rPr lang="en-US" sz="2000" dirty="0" smtClean="0">
                <a:solidFill>
                  <a:srgbClr val="FFFF00"/>
                </a:solidFill>
              </a:rPr>
              <a:t>Balance </a:t>
            </a:r>
            <a:r>
              <a:rPr lang="en-US" sz="2000" dirty="0" smtClean="0">
                <a:solidFill>
                  <a:srgbClr val="FFFF00"/>
                </a:solidFill>
              </a:rPr>
              <a:t>Sheet</a:t>
            </a:r>
          </a:p>
          <a:p>
            <a:pPr algn="l"/>
            <a:r>
              <a:rPr lang="en-US" sz="2000" dirty="0" smtClean="0"/>
              <a:t>Total Liabilities and Owner’s Equity	</a:t>
            </a:r>
            <a:r>
              <a:rPr lang="en-US" sz="2000" dirty="0" smtClean="0"/>
              <a:t>$ </a:t>
            </a:r>
            <a:r>
              <a:rPr lang="en-US" sz="2000" dirty="0" smtClean="0"/>
              <a:t>5,310</a:t>
            </a:r>
          </a:p>
          <a:p>
            <a:pPr algn="l"/>
            <a:endParaRPr lang="en-US" sz="20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  <p:sp>
        <p:nvSpPr>
          <p:cNvPr id="2" name="Left Arrow 1"/>
          <p:cNvSpPr/>
          <p:nvPr/>
        </p:nvSpPr>
        <p:spPr>
          <a:xfrm>
            <a:off x="6799979" y="5334000"/>
            <a:ext cx="591421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1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152400"/>
            <a:ext cx="6248400" cy="1828800"/>
          </a:xfrm>
        </p:spPr>
        <p:txBody>
          <a:bodyPr/>
          <a:lstStyle/>
          <a:p>
            <a:r>
              <a:rPr lang="en-US" sz="4400" dirty="0"/>
              <a:t>Revenue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2819400"/>
            <a:ext cx="5715000" cy="3200400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pPr marL="457200" indent="-457200" algn="l">
              <a:buClr>
                <a:schemeClr val="bg1"/>
              </a:buClr>
              <a:buFont typeface="Wingdings" pitchFamily="2" charset="2"/>
              <a:buChar char="§"/>
            </a:pPr>
            <a:r>
              <a:rPr lang="en-US" sz="3500" dirty="0" smtClean="0"/>
              <a:t>Payment </a:t>
            </a:r>
            <a:r>
              <a:rPr lang="en-US" sz="3500" dirty="0" smtClean="0"/>
              <a:t>received for providing a product or performing a service.</a:t>
            </a:r>
          </a:p>
          <a:p>
            <a:pPr marL="457200" indent="-457200" algn="l">
              <a:buClr>
                <a:schemeClr val="bg1"/>
              </a:buClr>
              <a:buFont typeface="Wingdings" pitchFamily="2" charset="2"/>
              <a:buChar char="§"/>
            </a:pPr>
            <a:endParaRPr lang="en-US" sz="3500" dirty="0" smtClean="0"/>
          </a:p>
          <a:p>
            <a:pPr marL="457200" indent="-457200" algn="l">
              <a:buClr>
                <a:schemeClr val="bg1"/>
              </a:buClr>
              <a:buFont typeface="Wingdings" pitchFamily="2" charset="2"/>
              <a:buChar char="§"/>
            </a:pPr>
            <a:r>
              <a:rPr lang="en-US" sz="3500" dirty="0" smtClean="0"/>
              <a:t>Also </a:t>
            </a:r>
            <a:r>
              <a:rPr lang="en-US" sz="3500" dirty="0" smtClean="0"/>
              <a:t>called </a:t>
            </a:r>
            <a:r>
              <a:rPr lang="en-US" sz="3500" b="1" dirty="0" smtClean="0"/>
              <a:t>Income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6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8800"/>
          </a:xfrm>
        </p:spPr>
        <p:txBody>
          <a:bodyPr/>
          <a:lstStyle/>
          <a:p>
            <a:r>
              <a:rPr lang="en-US" sz="4400" dirty="0"/>
              <a:t>Expense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2971800"/>
            <a:ext cx="6172200" cy="264589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algn="ctr"/>
            <a:r>
              <a:rPr lang="en-US" sz="3500" dirty="0" smtClean="0"/>
              <a:t>  Cost </a:t>
            </a:r>
            <a:r>
              <a:rPr lang="en-US" sz="3500" dirty="0" smtClean="0"/>
              <a:t>of generating revenue</a:t>
            </a:r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5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609600"/>
            <a:ext cx="6096000" cy="1828800"/>
          </a:xfrm>
        </p:spPr>
        <p:txBody>
          <a:bodyPr/>
          <a:lstStyle/>
          <a:p>
            <a:r>
              <a:rPr lang="en-US" sz="4400" dirty="0"/>
              <a:t>Net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Income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3048000"/>
            <a:ext cx="6248400" cy="264589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457200" indent="-457200" algn="l">
              <a:buFont typeface="Wingdings" pitchFamily="2" charset="2"/>
              <a:buChar char="§"/>
            </a:pPr>
            <a:r>
              <a:rPr lang="en-US" sz="3500" dirty="0" smtClean="0"/>
              <a:t> </a:t>
            </a:r>
            <a:r>
              <a:rPr lang="en-US" sz="3500" dirty="0" smtClean="0"/>
              <a:t>Revenues minus </a:t>
            </a:r>
            <a:r>
              <a:rPr lang="en-US" sz="3500" dirty="0" smtClean="0"/>
              <a:t>Expenses</a:t>
            </a:r>
            <a:endParaRPr lang="en-US" sz="3500" dirty="0"/>
          </a:p>
          <a:p>
            <a:pPr marL="457200" indent="-457200" algn="l">
              <a:buFont typeface="Wingdings" pitchFamily="2" charset="2"/>
              <a:buChar char="§"/>
            </a:pPr>
            <a:r>
              <a:rPr lang="en-US" sz="3500" dirty="0" smtClean="0"/>
              <a:t> </a:t>
            </a:r>
            <a:r>
              <a:rPr lang="en-US" sz="3500" dirty="0" smtClean="0"/>
              <a:t>Also called Net Profit</a:t>
            </a:r>
            <a:endParaRPr lang="en-US" sz="3500" dirty="0"/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17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8800"/>
          </a:xfrm>
        </p:spPr>
        <p:txBody>
          <a:bodyPr/>
          <a:lstStyle/>
          <a:p>
            <a:r>
              <a:rPr lang="en-US" sz="4400" dirty="0"/>
              <a:t>Asset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2971800"/>
            <a:ext cx="5562600" cy="264589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algn="l"/>
            <a:r>
              <a:rPr lang="en-US" sz="3500" dirty="0" smtClean="0"/>
              <a:t>Something </a:t>
            </a:r>
            <a:r>
              <a:rPr lang="en-US" sz="3500" dirty="0" smtClean="0"/>
              <a:t>of present or future </a:t>
            </a:r>
            <a:r>
              <a:rPr lang="en-US" sz="3500" dirty="0" smtClean="0"/>
              <a:t>value </a:t>
            </a:r>
            <a:r>
              <a:rPr lang="en-US" sz="3500" dirty="0" smtClean="0"/>
              <a:t>to a company</a:t>
            </a:r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5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8800"/>
          </a:xfrm>
        </p:spPr>
        <p:txBody>
          <a:bodyPr/>
          <a:lstStyle/>
          <a:p>
            <a:r>
              <a:rPr lang="en-US" sz="4400" dirty="0"/>
              <a:t>Liability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2971800"/>
            <a:ext cx="5562600" cy="264589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algn="l"/>
            <a:r>
              <a:rPr lang="en-US" sz="3500" dirty="0" smtClean="0"/>
              <a:t>An </a:t>
            </a:r>
            <a:r>
              <a:rPr lang="en-US" sz="3500" dirty="0" smtClean="0"/>
              <a:t>obligation of the company, </a:t>
            </a:r>
            <a:r>
              <a:rPr lang="en-US" sz="3500" dirty="0" smtClean="0"/>
              <a:t>usually </a:t>
            </a:r>
            <a:r>
              <a:rPr lang="en-US" sz="3500" dirty="0" smtClean="0"/>
              <a:t>monetary</a:t>
            </a:r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7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8800"/>
          </a:xfrm>
        </p:spPr>
        <p:txBody>
          <a:bodyPr/>
          <a:lstStyle/>
          <a:p>
            <a:r>
              <a:rPr lang="en-US" sz="4400" dirty="0"/>
              <a:t>Owner’s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Equity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2971800"/>
            <a:ext cx="5562600" cy="264589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algn="l"/>
            <a:r>
              <a:rPr lang="en-US" sz="3500" dirty="0" smtClean="0"/>
              <a:t>The </a:t>
            </a:r>
            <a:r>
              <a:rPr lang="en-US" sz="3500" dirty="0" smtClean="0"/>
              <a:t>owner’s investment in a company</a:t>
            </a:r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5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8800"/>
          </a:xfrm>
        </p:spPr>
        <p:txBody>
          <a:bodyPr/>
          <a:lstStyle/>
          <a:p>
            <a:r>
              <a:rPr lang="en-US" sz="4400" dirty="0"/>
              <a:t>Income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Statement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2743200"/>
            <a:ext cx="6172200" cy="36576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3500" dirty="0" smtClean="0"/>
              <a:t>A </a:t>
            </a:r>
            <a:r>
              <a:rPr lang="en-US" sz="3500" dirty="0" smtClean="0"/>
              <a:t>summary of the revenues and expenses of a company</a:t>
            </a:r>
          </a:p>
          <a:p>
            <a:pPr marL="285750" indent="-285750" algn="l">
              <a:buFont typeface="Arial" pitchFamily="34" charset="0"/>
              <a:buChar char="•"/>
            </a:pPr>
            <a:endParaRPr lang="en-US" sz="1700" dirty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3500" dirty="0" smtClean="0"/>
              <a:t>Issued </a:t>
            </a:r>
            <a:r>
              <a:rPr lang="en-US" sz="3500" dirty="0" smtClean="0"/>
              <a:t>for a period of time (</a:t>
            </a:r>
            <a:r>
              <a:rPr lang="en-US" sz="3500" dirty="0" err="1" smtClean="0"/>
              <a:t>ie</a:t>
            </a:r>
            <a:r>
              <a:rPr lang="en-US" sz="3500" dirty="0" smtClean="0"/>
              <a:t>. For the Year Ended December 31, 2013)</a:t>
            </a:r>
          </a:p>
          <a:p>
            <a:pPr algn="l"/>
            <a:endParaRPr lang="en-US" sz="3500" dirty="0"/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5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828800"/>
          </a:xfrm>
        </p:spPr>
        <p:txBody>
          <a:bodyPr/>
          <a:lstStyle/>
          <a:p>
            <a:r>
              <a:rPr lang="en-US" sz="4400" dirty="0"/>
              <a:t>Statement of 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Owner’s </a:t>
            </a:r>
            <a:r>
              <a:rPr lang="en-US" sz="4400" dirty="0"/>
              <a:t>Equity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2743200"/>
            <a:ext cx="6172200" cy="36576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3500" dirty="0" smtClean="0"/>
              <a:t>A </a:t>
            </a:r>
            <a:r>
              <a:rPr lang="en-US" sz="3500" dirty="0" smtClean="0"/>
              <a:t>summary of the changes in Owner’s equity</a:t>
            </a:r>
          </a:p>
          <a:p>
            <a:pPr marL="285750" indent="-285750" algn="l">
              <a:buFont typeface="Arial" pitchFamily="34" charset="0"/>
              <a:buChar char="•"/>
            </a:pPr>
            <a:endParaRPr lang="en-US" sz="1700" dirty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3500" dirty="0" smtClean="0"/>
              <a:t>Issued </a:t>
            </a:r>
            <a:r>
              <a:rPr lang="en-US" sz="3500" dirty="0" smtClean="0"/>
              <a:t>for a period of time (</a:t>
            </a:r>
            <a:r>
              <a:rPr lang="en-US" sz="3500" dirty="0" err="1" smtClean="0"/>
              <a:t>ie</a:t>
            </a:r>
            <a:r>
              <a:rPr lang="en-US" sz="3500" dirty="0" smtClean="0"/>
              <a:t>. For the Year Ended December 31, 2013)</a:t>
            </a:r>
          </a:p>
          <a:p>
            <a:pPr algn="l"/>
            <a:endParaRPr lang="en-US" sz="3500" dirty="0"/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pPr algn="l"/>
            <a:endParaRPr lang="en-US" sz="35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1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1050</TotalTime>
  <Words>196</Words>
  <Application>Microsoft Office PowerPoint</Application>
  <PresentationFormat>On-screen Show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Opulent</vt:lpstr>
      <vt:lpstr>Accounting  Terminology</vt:lpstr>
      <vt:lpstr>Revenue</vt:lpstr>
      <vt:lpstr>Expense</vt:lpstr>
      <vt:lpstr>Net  Income</vt:lpstr>
      <vt:lpstr>Asset</vt:lpstr>
      <vt:lpstr>Liability</vt:lpstr>
      <vt:lpstr>Owner’s  Equity</vt:lpstr>
      <vt:lpstr>Income  Statement</vt:lpstr>
      <vt:lpstr>Statement of  Owner’s Equity</vt:lpstr>
      <vt:lpstr>Balance  Sheet</vt:lpstr>
      <vt:lpstr>PowerPoint Presentation</vt:lpstr>
      <vt:lpstr>PowerPoint Presentation</vt:lpstr>
      <vt:lpstr>PowerPoint Presentation</vt:lpstr>
    </vt:vector>
  </TitlesOfParts>
  <Company>FCSS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Accounting Terminology</dc:title>
  <dc:creator>Windows User</dc:creator>
  <cp:lastModifiedBy>Eloyce Davis</cp:lastModifiedBy>
  <cp:revision>14</cp:revision>
  <dcterms:created xsi:type="dcterms:W3CDTF">2013-07-19T12:47:10Z</dcterms:created>
  <dcterms:modified xsi:type="dcterms:W3CDTF">2013-10-24T11:40:33Z</dcterms:modified>
</cp:coreProperties>
</file>